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1" r:id="rId2"/>
    <p:sldId id="257" r:id="rId3"/>
    <p:sldId id="268" r:id="rId4"/>
    <p:sldId id="263" r:id="rId5"/>
    <p:sldId id="280" r:id="rId6"/>
    <p:sldId id="281" r:id="rId7"/>
    <p:sldId id="283" r:id="rId8"/>
    <p:sldId id="284" r:id="rId9"/>
    <p:sldId id="285" r:id="rId10"/>
    <p:sldId id="286" r:id="rId11"/>
    <p:sldId id="287" r:id="rId12"/>
    <p:sldId id="288" r:id="rId13"/>
    <p:sldId id="277" r:id="rId1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66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8AF42-5878-4F18-9416-EB3E5E4910D4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7D74A-CA46-48A9-9608-FCD9AEBAABD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4193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59933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28834" y="4640167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R&amp;DD project SE2– 2023/2024</a:t>
            </a:r>
          </a:p>
          <a:p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17478" y="5981796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i="1" u="sng" dirty="0">
                <a:solidFill>
                  <a:schemeClr val="bg1"/>
                </a:solidFill>
              </a:rPr>
              <a:t>Group: Tommaso Capacci, Gabriele Ginestroni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A613C8-CD3C-C2DF-4868-C277AAEBB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3266"/>
            <a:ext cx="8581043" cy="666299"/>
          </a:xfrm>
        </p:spPr>
        <p:txBody>
          <a:bodyPr>
            <a:normAutofit/>
          </a:bodyPr>
          <a:lstStyle/>
          <a:p>
            <a:r>
              <a:rPr lang="it-IT" sz="3200" dirty="0"/>
              <a:t>Components and </a:t>
            </a:r>
            <a:r>
              <a:rPr lang="it-IT" sz="3200" dirty="0" err="1"/>
              <a:t>Interfaces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DFD77D-10AC-6705-C0E1-AECBDA06C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89888"/>
            <a:ext cx="4114800" cy="473627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1800" b="1" dirty="0"/>
              <a:t>Services: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AuthService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TournamentService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EventService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GitHubIntegrationService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EvaluationService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NotificationService</a:t>
            </a:r>
            <a:endParaRPr lang="it-IT" sz="1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1800" b="1" dirty="0" err="1"/>
              <a:t>Queues</a:t>
            </a:r>
            <a:r>
              <a:rPr lang="it-IT" sz="1800" b="1" dirty="0"/>
              <a:t>: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NotificationQueue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SubmissionQueue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u="sng" dirty="0" err="1"/>
              <a:t>EventQueue</a:t>
            </a:r>
            <a:endParaRPr lang="it-IT" sz="1800" u="sng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1800" b="1" dirty="0"/>
              <a:t>Databases: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TournamentDB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UserDB</a:t>
            </a:r>
            <a:endParaRPr lang="it-IT" sz="1800" dirty="0"/>
          </a:p>
          <a:p>
            <a:pPr algn="l"/>
            <a:endParaRPr lang="it-IT" sz="1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9F064D-4668-75D9-68AE-76E29943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00" y="6322472"/>
            <a:ext cx="3219500" cy="444523"/>
          </a:xfrm>
          <a:prstGeom prst="rect">
            <a:avLst/>
          </a:prstGeom>
        </p:spPr>
      </p:pic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E7281B58-82FC-776B-513B-DE4789371E14}"/>
              </a:ext>
            </a:extLst>
          </p:cNvPr>
          <p:cNvSpPr txBox="1">
            <a:spLocks/>
          </p:cNvSpPr>
          <p:nvPr/>
        </p:nvSpPr>
        <p:spPr>
          <a:xfrm>
            <a:off x="4579042" y="1389888"/>
            <a:ext cx="4114800" cy="473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b="1" dirty="0" err="1"/>
              <a:t>Interfaces</a:t>
            </a:r>
            <a:r>
              <a:rPr lang="it-IT" sz="1800" b="1" dirty="0"/>
              <a:t> </a:t>
            </a:r>
            <a:r>
              <a:rPr lang="it-IT" sz="1800" b="1" dirty="0" err="1"/>
              <a:t>offered</a:t>
            </a:r>
            <a:r>
              <a:rPr lang="it-IT" sz="1800" b="1" dirty="0"/>
              <a:t> by the system: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APIGatewayI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CommitI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endParaRPr lang="it-IT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b="1" dirty="0" err="1"/>
              <a:t>Interfaces</a:t>
            </a:r>
            <a:r>
              <a:rPr lang="it-IT" sz="1800" b="1" dirty="0"/>
              <a:t> </a:t>
            </a:r>
            <a:r>
              <a:rPr lang="it-IT" sz="1800" b="1" dirty="0" err="1"/>
              <a:t>used</a:t>
            </a:r>
            <a:r>
              <a:rPr lang="it-IT" sz="1800" b="1" dirty="0"/>
              <a:t> by the system:</a:t>
            </a:r>
            <a:endParaRPr lang="it-IT" sz="1800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/>
              <a:t>SSO API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Github</a:t>
            </a:r>
            <a:r>
              <a:rPr lang="it-IT" sz="1800" dirty="0"/>
              <a:t> API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Static</a:t>
            </a:r>
            <a:r>
              <a:rPr lang="it-IT" sz="1800" dirty="0"/>
              <a:t> Analysis API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/>
              <a:t>Email API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u="sng" dirty="0" err="1"/>
              <a:t>TournamentDBMS</a:t>
            </a:r>
            <a:r>
              <a:rPr lang="it-IT" sz="1800" u="sng" dirty="0"/>
              <a:t> API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u="sng" dirty="0" err="1"/>
              <a:t>UserDBMS</a:t>
            </a:r>
            <a:r>
              <a:rPr lang="it-IT" sz="1800" u="sng" dirty="0"/>
              <a:t> API</a:t>
            </a:r>
          </a:p>
          <a:p>
            <a:endParaRPr lang="it-IT" sz="1800" b="1" dirty="0"/>
          </a:p>
        </p:txBody>
      </p:sp>
    </p:spTree>
    <p:extLst>
      <p:ext uri="{BB962C8B-B14F-4D97-AF65-F5344CB8AC3E}">
        <p14:creationId xmlns:p14="http://schemas.microsoft.com/office/powerpoint/2010/main" val="3423113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A613C8-CD3C-C2DF-4868-C277AAEBB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3266"/>
            <a:ext cx="8581043" cy="666299"/>
          </a:xfrm>
        </p:spPr>
        <p:txBody>
          <a:bodyPr>
            <a:normAutofit/>
          </a:bodyPr>
          <a:lstStyle/>
          <a:p>
            <a:r>
              <a:rPr lang="it-IT" sz="3200" dirty="0" err="1"/>
              <a:t>Other</a:t>
            </a:r>
            <a:r>
              <a:rPr lang="it-IT" sz="3200" dirty="0"/>
              <a:t> design </a:t>
            </a:r>
            <a:r>
              <a:rPr lang="it-IT" sz="3200" dirty="0" err="1"/>
              <a:t>choices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DFD77D-10AC-6705-C0E1-AECBDA06C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Database technologies: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Document-based DB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Relational DB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Scalability: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Microservices easily replicated through Docker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Thread-per-request model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Availability: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Replication:</a:t>
            </a:r>
          </a:p>
          <a:p>
            <a:pPr marL="1485900" lvl="2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Web server &amp; API Gateway 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Load Balancing</a:t>
            </a:r>
          </a:p>
          <a:p>
            <a:pPr marL="1485900" lvl="2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Service Registry 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Master-Slave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schema and service-side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caching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+mj-lt"/>
              <a:buAutoNum type="arabicPeriod"/>
            </a:pPr>
            <a:endParaRPr lang="it-IT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9F064D-4668-75D9-68AE-76E29943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00" y="6322472"/>
            <a:ext cx="3219500" cy="44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98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A613C8-CD3C-C2DF-4868-C277AAEBB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3266"/>
            <a:ext cx="8581043" cy="666299"/>
          </a:xfrm>
        </p:spPr>
        <p:txBody>
          <a:bodyPr>
            <a:normAutofit/>
          </a:bodyPr>
          <a:lstStyle/>
          <a:p>
            <a:r>
              <a:rPr lang="it-IT" sz="3200" dirty="0" err="1"/>
              <a:t>Implementation</a:t>
            </a:r>
            <a:r>
              <a:rPr lang="it-IT" sz="3200" dirty="0"/>
              <a:t>, Integration and Testing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DFD77D-10AC-6705-C0E1-AECBDA06C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it-IT" b="1" dirty="0"/>
              <a:t>Bottom-up </a:t>
            </a:r>
            <a:r>
              <a:rPr lang="it-IT" dirty="0" err="1"/>
              <a:t>approach</a:t>
            </a:r>
            <a:r>
              <a:rPr lang="it-IT" dirty="0"/>
              <a:t>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b="1" dirty="0" err="1"/>
              <a:t>Stubs</a:t>
            </a:r>
            <a:r>
              <a:rPr lang="it-IT" b="1" dirty="0"/>
              <a:t> </a:t>
            </a:r>
            <a:r>
              <a:rPr lang="it-IT" dirty="0"/>
              <a:t>for testing </a:t>
            </a:r>
            <a:r>
              <a:rPr lang="it-IT" dirty="0" err="1"/>
              <a:t>queues</a:t>
            </a:r>
            <a:endParaRPr lang="it-IT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dirty="0" err="1"/>
              <a:t>Additional</a:t>
            </a:r>
            <a:r>
              <a:rPr lang="it-IT" dirty="0"/>
              <a:t> </a:t>
            </a:r>
            <a:r>
              <a:rPr lang="it-IT" b="1" dirty="0" err="1"/>
              <a:t>stub</a:t>
            </a:r>
            <a:r>
              <a:rPr lang="it-IT" dirty="0"/>
              <a:t> to solve </a:t>
            </a:r>
            <a:r>
              <a:rPr lang="it-IT" b="1" dirty="0" err="1"/>
              <a:t>cyclic</a:t>
            </a:r>
            <a:r>
              <a:rPr lang="it-IT" b="1" dirty="0"/>
              <a:t> </a:t>
            </a:r>
            <a:r>
              <a:rPr lang="it-IT" b="1" dirty="0" err="1"/>
              <a:t>dependency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TournamentService</a:t>
            </a:r>
            <a:r>
              <a:rPr lang="it-IT" dirty="0"/>
              <a:t> and </a:t>
            </a:r>
            <a:r>
              <a:rPr lang="it-IT" dirty="0" err="1"/>
              <a:t>EventService</a:t>
            </a:r>
            <a:endParaRPr lang="it-IT" dirty="0"/>
          </a:p>
          <a:p>
            <a:pPr algn="l"/>
            <a:endParaRPr lang="it-IT" b="1" dirty="0"/>
          </a:p>
          <a:p>
            <a:pPr algn="l"/>
            <a:r>
              <a:rPr lang="it-IT" b="1" dirty="0" err="1"/>
              <a:t>Regression</a:t>
            </a:r>
            <a:r>
              <a:rPr lang="it-IT" b="1" dirty="0"/>
              <a:t> testing </a:t>
            </a:r>
            <a:r>
              <a:rPr lang="it-IT" dirty="0" err="1"/>
              <a:t>at</a:t>
            </a:r>
            <a:r>
              <a:rPr lang="it-IT" dirty="0"/>
              <a:t> multiple </a:t>
            </a:r>
            <a:r>
              <a:rPr lang="it-IT" dirty="0" err="1"/>
              <a:t>levels</a:t>
            </a:r>
            <a:r>
              <a:rPr lang="it-IT" dirty="0"/>
              <a:t>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Unit testing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Integration testing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System testing (e2e with </a:t>
            </a:r>
            <a:r>
              <a:rPr lang="it-IT" dirty="0" err="1"/>
              <a:t>Selenium</a:t>
            </a:r>
            <a:r>
              <a:rPr lang="it-IT" dirty="0"/>
              <a:t>)</a:t>
            </a:r>
          </a:p>
          <a:p>
            <a:pPr lvl="1" indent="0">
              <a:buNone/>
            </a:pPr>
            <a:endParaRPr lang="it-IT" dirty="0"/>
          </a:p>
          <a:p>
            <a:r>
              <a:rPr lang="it-IT" dirty="0"/>
              <a:t>User </a:t>
            </a:r>
            <a:r>
              <a:rPr lang="it-IT" dirty="0" err="1"/>
              <a:t>acceptance</a:t>
            </a:r>
            <a:r>
              <a:rPr lang="it-IT" dirty="0"/>
              <a:t> testing</a:t>
            </a:r>
          </a:p>
          <a:p>
            <a:pPr lvl="1" indent="0">
              <a:buNone/>
            </a:pPr>
            <a:endParaRPr lang="it-IT" dirty="0"/>
          </a:p>
          <a:p>
            <a:pPr lvl="1" indent="0">
              <a:buNone/>
            </a:pP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9F064D-4668-75D9-68AE-76E29943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00" y="6322472"/>
            <a:ext cx="3219500" cy="44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635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88" y="1385455"/>
            <a:ext cx="3744324" cy="1579868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 err="1"/>
              <a:t>Thanks</a:t>
            </a:r>
            <a:r>
              <a:rPr lang="it-IT" dirty="0"/>
              <a:t> for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3585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/>
              <a:t>Agenda</a:t>
            </a:r>
          </a:p>
        </p:txBody>
      </p:sp>
      <p:pic>
        <p:nvPicPr>
          <p:cNvPr id="9" name="Picture 39">
            <a:extLst>
              <a:ext uri="{FF2B5EF4-FFF2-40B4-BE49-F238E27FC236}">
                <a16:creationId xmlns:a16="http://schemas.microsoft.com/office/drawing/2014/main" id="{CE61E521-125E-908B-3DAE-614115ED9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59" y="1652577"/>
            <a:ext cx="2682472" cy="4162440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5006483" y="2257770"/>
            <a:ext cx="3963308" cy="415755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RASD</a:t>
            </a:r>
          </a:p>
        </p:txBody>
      </p:sp>
      <p:sp>
        <p:nvSpPr>
          <p:cNvPr id="11" name="Rettangolo 10"/>
          <p:cNvSpPr/>
          <p:nvPr/>
        </p:nvSpPr>
        <p:spPr>
          <a:xfrm>
            <a:off x="5006483" y="3445739"/>
            <a:ext cx="3963308" cy="340429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DD</a:t>
            </a:r>
          </a:p>
        </p:txBody>
      </p:sp>
      <p:sp>
        <p:nvSpPr>
          <p:cNvPr id="12" name="Rettangolo 11"/>
          <p:cNvSpPr/>
          <p:nvPr/>
        </p:nvSpPr>
        <p:spPr>
          <a:xfrm>
            <a:off x="5006483" y="4502191"/>
            <a:ext cx="3963308" cy="415756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Conclusions</a:t>
            </a:r>
          </a:p>
        </p:txBody>
      </p:sp>
      <p:sp>
        <p:nvSpPr>
          <p:cNvPr id="13" name="Oval 33">
            <a:extLst>
              <a:ext uri="{FF2B5EF4-FFF2-40B4-BE49-F238E27FC236}">
                <a16:creationId xmlns:a16="http://schemas.microsoft.com/office/drawing/2014/main" id="{E4EEAACA-2FEE-2BC0-D971-21EF6B92205B}"/>
              </a:ext>
            </a:extLst>
          </p:cNvPr>
          <p:cNvSpPr/>
          <p:nvPr/>
        </p:nvSpPr>
        <p:spPr>
          <a:xfrm>
            <a:off x="4286483" y="2165824"/>
            <a:ext cx="720000" cy="720000"/>
          </a:xfrm>
          <a:prstGeom prst="ellipse">
            <a:avLst/>
          </a:prstGeom>
          <a:solidFill>
            <a:srgbClr val="728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1</a:t>
            </a:r>
          </a:p>
        </p:txBody>
      </p:sp>
      <p:sp>
        <p:nvSpPr>
          <p:cNvPr id="14" name="Oval 34">
            <a:extLst>
              <a:ext uri="{FF2B5EF4-FFF2-40B4-BE49-F238E27FC236}">
                <a16:creationId xmlns:a16="http://schemas.microsoft.com/office/drawing/2014/main" id="{48BA79AD-1142-0951-1A42-D77C6E803F1B}"/>
              </a:ext>
            </a:extLst>
          </p:cNvPr>
          <p:cNvSpPr/>
          <p:nvPr/>
        </p:nvSpPr>
        <p:spPr>
          <a:xfrm>
            <a:off x="4286483" y="3263353"/>
            <a:ext cx="720000" cy="720000"/>
          </a:xfrm>
          <a:prstGeom prst="ellipse">
            <a:avLst/>
          </a:prstGeom>
          <a:solidFill>
            <a:srgbClr val="728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2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C5A9590C-29AA-CDD5-0A45-5ECB73CBB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80" y="2951094"/>
            <a:ext cx="1665790" cy="166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Oval 40">
            <a:extLst>
              <a:ext uri="{FF2B5EF4-FFF2-40B4-BE49-F238E27FC236}">
                <a16:creationId xmlns:a16="http://schemas.microsoft.com/office/drawing/2014/main" id="{D7421E12-E33A-37B5-82A6-C808E689318F}"/>
              </a:ext>
            </a:extLst>
          </p:cNvPr>
          <p:cNvSpPr/>
          <p:nvPr/>
        </p:nvSpPr>
        <p:spPr>
          <a:xfrm>
            <a:off x="2797139" y="2897312"/>
            <a:ext cx="245754" cy="245754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42">
            <a:extLst>
              <a:ext uri="{FF2B5EF4-FFF2-40B4-BE49-F238E27FC236}">
                <a16:creationId xmlns:a16="http://schemas.microsoft.com/office/drawing/2014/main" id="{72BAC2C4-C214-8B83-D255-3736896720E2}"/>
              </a:ext>
            </a:extLst>
          </p:cNvPr>
          <p:cNvSpPr/>
          <p:nvPr/>
        </p:nvSpPr>
        <p:spPr>
          <a:xfrm>
            <a:off x="2981454" y="3619196"/>
            <a:ext cx="245754" cy="245754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0" name="Straight Connector 44">
            <a:extLst>
              <a:ext uri="{FF2B5EF4-FFF2-40B4-BE49-F238E27FC236}">
                <a16:creationId xmlns:a16="http://schemas.microsoft.com/office/drawing/2014/main" id="{D3368E4F-7D86-FA3F-F231-2963848C2994}"/>
              </a:ext>
            </a:extLst>
          </p:cNvPr>
          <p:cNvCxnSpPr>
            <a:stCxn id="17" idx="7"/>
            <a:endCxn id="13" idx="2"/>
          </p:cNvCxnSpPr>
          <p:nvPr/>
        </p:nvCxnSpPr>
        <p:spPr>
          <a:xfrm flipV="1">
            <a:off x="3006903" y="2525824"/>
            <a:ext cx="1279580" cy="407478"/>
          </a:xfrm>
          <a:prstGeom prst="line">
            <a:avLst/>
          </a:prstGeom>
          <a:ln>
            <a:solidFill>
              <a:srgbClr val="4454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46">
            <a:extLst>
              <a:ext uri="{FF2B5EF4-FFF2-40B4-BE49-F238E27FC236}">
                <a16:creationId xmlns:a16="http://schemas.microsoft.com/office/drawing/2014/main" id="{C444E286-E86C-0B07-AEAC-CC5E815FE68D}"/>
              </a:ext>
            </a:extLst>
          </p:cNvPr>
          <p:cNvCxnSpPr>
            <a:cxnSpLocks/>
            <a:stCxn id="18" idx="7"/>
            <a:endCxn id="14" idx="2"/>
          </p:cNvCxnSpPr>
          <p:nvPr/>
        </p:nvCxnSpPr>
        <p:spPr>
          <a:xfrm flipV="1">
            <a:off x="3191218" y="3623353"/>
            <a:ext cx="1095265" cy="31833"/>
          </a:xfrm>
          <a:prstGeom prst="line">
            <a:avLst/>
          </a:prstGeom>
          <a:ln>
            <a:solidFill>
              <a:srgbClr val="4454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42">
            <a:extLst>
              <a:ext uri="{FF2B5EF4-FFF2-40B4-BE49-F238E27FC236}">
                <a16:creationId xmlns:a16="http://schemas.microsoft.com/office/drawing/2014/main" id="{B1B2FB4B-6838-36FF-E952-93018A9F8B40}"/>
              </a:ext>
            </a:extLst>
          </p:cNvPr>
          <p:cNvSpPr/>
          <p:nvPr/>
        </p:nvSpPr>
        <p:spPr>
          <a:xfrm>
            <a:off x="2884026" y="4387801"/>
            <a:ext cx="245754" cy="245754"/>
          </a:xfrm>
          <a:prstGeom prst="ellipse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Straight Connector 46">
            <a:extLst>
              <a:ext uri="{FF2B5EF4-FFF2-40B4-BE49-F238E27FC236}">
                <a16:creationId xmlns:a16="http://schemas.microsoft.com/office/drawing/2014/main" id="{781DE1B3-E112-9E84-5069-B4D0A8ED04D6}"/>
              </a:ext>
            </a:extLst>
          </p:cNvPr>
          <p:cNvCxnSpPr>
            <a:cxnSpLocks/>
            <a:stCxn id="23" idx="6"/>
            <a:endCxn id="25" idx="2"/>
          </p:cNvCxnSpPr>
          <p:nvPr/>
        </p:nvCxnSpPr>
        <p:spPr>
          <a:xfrm>
            <a:off x="3129780" y="4510678"/>
            <a:ext cx="1156703" cy="202090"/>
          </a:xfrm>
          <a:prstGeom prst="line">
            <a:avLst/>
          </a:prstGeom>
          <a:ln>
            <a:solidFill>
              <a:srgbClr val="4454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34">
            <a:extLst>
              <a:ext uri="{FF2B5EF4-FFF2-40B4-BE49-F238E27FC236}">
                <a16:creationId xmlns:a16="http://schemas.microsoft.com/office/drawing/2014/main" id="{74EED420-2B9B-6DE5-B7B7-4AD4FC2D6FAE}"/>
              </a:ext>
            </a:extLst>
          </p:cNvPr>
          <p:cNvSpPr/>
          <p:nvPr/>
        </p:nvSpPr>
        <p:spPr>
          <a:xfrm>
            <a:off x="4286483" y="4352768"/>
            <a:ext cx="720000" cy="720000"/>
          </a:xfrm>
          <a:prstGeom prst="ellipse">
            <a:avLst/>
          </a:prstGeom>
          <a:solidFill>
            <a:srgbClr val="728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3</a:t>
            </a:r>
          </a:p>
        </p:txBody>
      </p:sp>
      <p:sp>
        <p:nvSpPr>
          <p:cNvPr id="49" name="Rettangolo 48"/>
          <p:cNvSpPr/>
          <p:nvPr/>
        </p:nvSpPr>
        <p:spPr>
          <a:xfrm>
            <a:off x="184727" y="6391564"/>
            <a:ext cx="2955637" cy="249381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22500" y="5006011"/>
            <a:ext cx="7772400" cy="968375"/>
          </a:xfrm>
        </p:spPr>
        <p:txBody>
          <a:bodyPr/>
          <a:lstStyle/>
          <a:p>
            <a:pPr algn="ctr"/>
            <a:r>
              <a:rPr lang="it-IT" dirty="0"/>
              <a:t>RASD</a:t>
            </a:r>
          </a:p>
        </p:txBody>
      </p:sp>
    </p:spTree>
    <p:extLst>
      <p:ext uri="{BB962C8B-B14F-4D97-AF65-F5344CB8AC3E}">
        <p14:creationId xmlns:p14="http://schemas.microsoft.com/office/powerpoint/2010/main" val="236692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327786"/>
            <a:ext cx="8581043" cy="651778"/>
          </a:xfrm>
        </p:spPr>
        <p:txBody>
          <a:bodyPr>
            <a:normAutofit/>
          </a:bodyPr>
          <a:lstStyle/>
          <a:p>
            <a:r>
              <a:rPr lang="it-IT" sz="3200" dirty="0"/>
              <a:t>System </a:t>
            </a:r>
            <a:r>
              <a:rPr lang="en-US" sz="3200" dirty="0"/>
              <a:t>boundaries</a:t>
            </a:r>
            <a:r>
              <a:rPr lang="it-IT" sz="3200" dirty="0"/>
              <a:t> and </a:t>
            </a:r>
            <a:r>
              <a:rPr lang="it-IT" sz="3200" dirty="0" err="1"/>
              <a:t>Phenomena</a:t>
            </a:r>
            <a:endParaRPr lang="it-IT" sz="3200" dirty="0"/>
          </a:p>
        </p:txBody>
      </p:sp>
      <p:sp>
        <p:nvSpPr>
          <p:cNvPr id="7" name="Rettangolo 6"/>
          <p:cNvSpPr/>
          <p:nvPr/>
        </p:nvSpPr>
        <p:spPr>
          <a:xfrm>
            <a:off x="184727" y="6391564"/>
            <a:ext cx="2955637" cy="249381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02FFF1E-73D0-C1B3-5371-9C4405BAD3B8}"/>
              </a:ext>
            </a:extLst>
          </p:cNvPr>
          <p:cNvSpPr/>
          <p:nvPr/>
        </p:nvSpPr>
        <p:spPr>
          <a:xfrm>
            <a:off x="184727" y="1337733"/>
            <a:ext cx="6444673" cy="4679019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4D7E45-29FA-02EF-443D-969D1603B415}"/>
              </a:ext>
            </a:extLst>
          </p:cNvPr>
          <p:cNvSpPr/>
          <p:nvPr/>
        </p:nvSpPr>
        <p:spPr>
          <a:xfrm>
            <a:off x="2616475" y="1337733"/>
            <a:ext cx="6294632" cy="4679019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24416D-604E-858E-14A7-DD81A287A1CC}"/>
              </a:ext>
            </a:extLst>
          </p:cNvPr>
          <p:cNvSpPr txBox="1"/>
          <p:nvPr/>
        </p:nvSpPr>
        <p:spPr>
          <a:xfrm>
            <a:off x="2825539" y="1365974"/>
            <a:ext cx="770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World</a:t>
            </a:r>
            <a:endParaRPr lang="en-GB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50317F-1AD7-7773-484F-0CBB78A6D906}"/>
              </a:ext>
            </a:extLst>
          </p:cNvPr>
          <p:cNvSpPr txBox="1"/>
          <p:nvPr/>
        </p:nvSpPr>
        <p:spPr>
          <a:xfrm>
            <a:off x="5328109" y="1373300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Machine</a:t>
            </a:r>
            <a:endParaRPr lang="en-GB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404C1E-F8AD-EA79-9EEE-61660DEE1794}"/>
              </a:ext>
            </a:extLst>
          </p:cNvPr>
          <p:cNvSpPr txBox="1"/>
          <p:nvPr/>
        </p:nvSpPr>
        <p:spPr>
          <a:xfrm>
            <a:off x="1198802" y="2133059"/>
            <a:ext cx="1924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Student forks repo</a:t>
            </a:r>
            <a:endParaRPr lang="en-GB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DA8701-FE7E-3038-14CA-2410BA539729}"/>
              </a:ext>
            </a:extLst>
          </p:cNvPr>
          <p:cNvSpPr txBox="1"/>
          <p:nvPr/>
        </p:nvSpPr>
        <p:spPr>
          <a:xfrm>
            <a:off x="581261" y="2811579"/>
            <a:ext cx="2035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 setups GitHub Actions</a:t>
            </a:r>
            <a:endParaRPr lang="en-GB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918115-41E2-DE0A-BC1A-F6240297610B}"/>
              </a:ext>
            </a:extLst>
          </p:cNvPr>
          <p:cNvSpPr txBox="1"/>
          <p:nvPr/>
        </p:nvSpPr>
        <p:spPr>
          <a:xfrm>
            <a:off x="636615" y="3838306"/>
            <a:ext cx="22873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communicate with each other</a:t>
            </a:r>
            <a:endParaRPr lang="en-GB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8CDB24-43B0-55FF-C641-97E261F5EEA7}"/>
              </a:ext>
            </a:extLst>
          </p:cNvPr>
          <p:cNvSpPr txBox="1"/>
          <p:nvPr/>
        </p:nvSpPr>
        <p:spPr>
          <a:xfrm>
            <a:off x="1516068" y="4953551"/>
            <a:ext cx="2018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Educator challenges students</a:t>
            </a:r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38C524-ED90-2D7F-42F0-6D25E7F0139C}"/>
              </a:ext>
            </a:extLst>
          </p:cNvPr>
          <p:cNvSpPr txBox="1"/>
          <p:nvPr/>
        </p:nvSpPr>
        <p:spPr>
          <a:xfrm>
            <a:off x="6718172" y="2726985"/>
            <a:ext cx="2002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checks deadline</a:t>
            </a:r>
            <a:endParaRPr lang="en-GB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ECBA07E-75C3-4B27-9C59-5AD5D591E765}"/>
              </a:ext>
            </a:extLst>
          </p:cNvPr>
          <p:cNvSpPr txBox="1"/>
          <p:nvPr/>
        </p:nvSpPr>
        <p:spPr>
          <a:xfrm>
            <a:off x="6577058" y="3776356"/>
            <a:ext cx="2291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evaluates submission (functional and timeliness)</a:t>
            </a:r>
            <a:endParaRPr lang="en-GB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FED4F0A-B436-56BA-353B-80EBA1BA0F5C}"/>
              </a:ext>
            </a:extLst>
          </p:cNvPr>
          <p:cNvSpPr txBox="1"/>
          <p:nvPr/>
        </p:nvSpPr>
        <p:spPr>
          <a:xfrm>
            <a:off x="3827769" y="1792302"/>
            <a:ext cx="2117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Educator creates tournament/battle</a:t>
            </a:r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718CDFB-3065-D5C2-5576-5668B90F03E7}"/>
              </a:ext>
            </a:extLst>
          </p:cNvPr>
          <p:cNvSpPr txBox="1"/>
          <p:nvPr/>
        </p:nvSpPr>
        <p:spPr>
          <a:xfrm>
            <a:off x="2834739" y="3119448"/>
            <a:ext cx="178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 commits a new solution</a:t>
            </a:r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BB4BA8-B6C8-D25F-A7D0-8362BA6C6E7B}"/>
              </a:ext>
            </a:extLst>
          </p:cNvPr>
          <p:cNvSpPr txBox="1"/>
          <p:nvPr/>
        </p:nvSpPr>
        <p:spPr>
          <a:xfrm>
            <a:off x="4796558" y="3109126"/>
            <a:ext cx="20781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creates GitHub repo</a:t>
            </a:r>
            <a:endParaRPr lang="en-GB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CD14B08-77F9-0124-7090-88C2DE82DABD}"/>
              </a:ext>
            </a:extLst>
          </p:cNvPr>
          <p:cNvSpPr txBox="1"/>
          <p:nvPr/>
        </p:nvSpPr>
        <p:spPr>
          <a:xfrm>
            <a:off x="3954960" y="4666304"/>
            <a:ext cx="19727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computes and updates score/rank</a:t>
            </a:r>
            <a:endParaRPr lang="en-GB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AADF1E6-CD82-602D-30E2-497437905D14}"/>
              </a:ext>
            </a:extLst>
          </p:cNvPr>
          <p:cNvSpPr txBox="1"/>
          <p:nvPr/>
        </p:nvSpPr>
        <p:spPr>
          <a:xfrm>
            <a:off x="4764167" y="3869260"/>
            <a:ext cx="1746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pulls submission code</a:t>
            </a:r>
            <a:endParaRPr lang="en-GB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D3A8AD-18AA-CDBC-00C0-05C941A0DC22}"/>
              </a:ext>
            </a:extLst>
          </p:cNvPr>
          <p:cNvSpPr txBox="1"/>
          <p:nvPr/>
        </p:nvSpPr>
        <p:spPr>
          <a:xfrm>
            <a:off x="2832349" y="3858938"/>
            <a:ext cx="1789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evaluates code quality</a:t>
            </a:r>
            <a:endParaRPr lang="en-GB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3359F9-3E96-2CEC-4884-8B4ADE2498D6}"/>
              </a:ext>
            </a:extLst>
          </p:cNvPr>
          <p:cNvSpPr txBox="1"/>
          <p:nvPr/>
        </p:nvSpPr>
        <p:spPr>
          <a:xfrm>
            <a:off x="3270100" y="2589081"/>
            <a:ext cx="2886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Student creates/joins a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720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A613C8-CD3C-C2DF-4868-C277AAEBB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3266"/>
            <a:ext cx="8581043" cy="666299"/>
          </a:xfrm>
        </p:spPr>
        <p:txBody>
          <a:bodyPr>
            <a:normAutofit/>
          </a:bodyPr>
          <a:lstStyle/>
          <a:p>
            <a:r>
              <a:rPr lang="it-IT" sz="3200" dirty="0"/>
              <a:t>Goals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DFD77D-10AC-6705-C0E1-AECBDA06C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F48"/>
              </a:rPr>
              <a:t>Allow students to </a:t>
            </a:r>
            <a:r>
              <a:rPr lang="en-US" b="1" i="0" u="none" strike="noStrike" baseline="0" dirty="0">
                <a:latin typeface="F48"/>
              </a:rPr>
              <a:t>participate to </a:t>
            </a:r>
            <a:r>
              <a:rPr lang="en-US" b="1" i="0" strike="noStrike" baseline="0" dirty="0">
                <a:latin typeface="F48"/>
              </a:rPr>
              <a:t>collaborative programming </a:t>
            </a:r>
            <a:r>
              <a:rPr lang="en-GB" b="1" i="0" strike="noStrike" baseline="0" dirty="0">
                <a:latin typeface="F48"/>
              </a:rPr>
              <a:t>challenges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F48"/>
              </a:rPr>
              <a:t>Allow educators to </a:t>
            </a:r>
            <a:r>
              <a:rPr lang="en-US" b="1" i="0" u="none" strike="noStrike" baseline="0" dirty="0">
                <a:latin typeface="F48"/>
              </a:rPr>
              <a:t>create programming challenges</a:t>
            </a:r>
            <a:endParaRPr lang="en-GB" b="1" u="sng" dirty="0">
              <a:latin typeface="F48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F48"/>
              </a:rPr>
              <a:t>Allow the system to </a:t>
            </a:r>
            <a:r>
              <a:rPr lang="en-US" b="1" i="0" strike="noStrike" baseline="0" dirty="0">
                <a:latin typeface="F48"/>
              </a:rPr>
              <a:t>automatically evaluate </a:t>
            </a:r>
            <a:r>
              <a:rPr lang="en-US" b="0" i="0" u="none" strike="noStrike" baseline="0" dirty="0">
                <a:latin typeface="F48"/>
              </a:rPr>
              <a:t>students' </a:t>
            </a:r>
            <a:r>
              <a:rPr lang="en-US" b="0" i="0" u="none" strike="noStrike" baseline="0" dirty="0" err="1">
                <a:latin typeface="F48"/>
              </a:rPr>
              <a:t>submis</a:t>
            </a:r>
            <a:r>
              <a:rPr lang="en-GB" b="0" i="0" u="none" strike="noStrike" baseline="0" dirty="0" err="1">
                <a:latin typeface="F48"/>
              </a:rPr>
              <a:t>sions</a:t>
            </a:r>
            <a:endParaRPr lang="en-GB" b="0" i="0" u="none" strike="noStrike" baseline="0" dirty="0">
              <a:latin typeface="F48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F48"/>
              </a:rPr>
              <a:t>Allow educators to </a:t>
            </a:r>
            <a:r>
              <a:rPr lang="en-US" b="1" i="0" strike="noStrike" baseline="0" dirty="0">
                <a:latin typeface="F48"/>
              </a:rPr>
              <a:t>manually evaluate</a:t>
            </a:r>
            <a:r>
              <a:rPr lang="en-US" b="0" i="0" strike="noStrike" baseline="0" dirty="0">
                <a:latin typeface="F48"/>
              </a:rPr>
              <a:t> </a:t>
            </a:r>
            <a:r>
              <a:rPr lang="en-US" b="0" i="0" u="none" strike="noStrike" baseline="0" dirty="0">
                <a:latin typeface="F48"/>
              </a:rPr>
              <a:t>students' submissions</a:t>
            </a:r>
            <a:endParaRPr lang="en-GB" dirty="0">
              <a:latin typeface="F48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F48"/>
              </a:rPr>
              <a:t>Allow students to track their </a:t>
            </a:r>
            <a:r>
              <a:rPr lang="en-US" b="1" i="0" strike="noStrike" baseline="0" dirty="0">
                <a:latin typeface="F48"/>
              </a:rPr>
              <a:t>performance</a:t>
            </a:r>
            <a:endParaRPr lang="it-IT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9F064D-4668-75D9-68AE-76E29943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00" y="6322472"/>
            <a:ext cx="3219500" cy="44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705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E48759-D983-694A-2F69-E14BB7ECA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04800"/>
            <a:ext cx="8581043" cy="674766"/>
          </a:xfrm>
        </p:spPr>
        <p:txBody>
          <a:bodyPr>
            <a:normAutofit/>
          </a:bodyPr>
          <a:lstStyle/>
          <a:p>
            <a:r>
              <a:rPr lang="it-IT" sz="3200" dirty="0" err="1"/>
              <a:t>Assumptions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CCD3D15-85F5-0F47-AD29-136684713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F38"/>
              </a:rPr>
              <a:t>Supported programming languages</a:t>
            </a:r>
            <a:r>
              <a:rPr lang="en-US" sz="1800" b="0" i="0" u="none" strike="noStrike" baseline="0" dirty="0">
                <a:latin typeface="F38"/>
              </a:rPr>
              <a:t> are limited to popular options like </a:t>
            </a:r>
            <a:r>
              <a:rPr lang="en-GB" sz="1800" b="0" i="0" u="none" strike="noStrike" baseline="0" dirty="0">
                <a:latin typeface="F38"/>
              </a:rPr>
              <a:t>Java, Python and C++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F38"/>
              </a:rPr>
              <a:t>Educators upload </a:t>
            </a:r>
            <a:r>
              <a:rPr lang="en-US" sz="1800" b="1" i="0" u="none" strike="noStrike" baseline="0" dirty="0">
                <a:latin typeface="F38"/>
              </a:rPr>
              <a:t>correct test cases</a:t>
            </a:r>
            <a:r>
              <a:rPr lang="en-US" sz="1800" b="0" i="0" u="none" strike="noStrike" baseline="0" dirty="0">
                <a:latin typeface="F38"/>
              </a:rPr>
              <a:t> and </a:t>
            </a:r>
            <a:r>
              <a:rPr lang="en-US" sz="1800" b="1" i="0" u="none" strike="noStrike" baseline="0" dirty="0">
                <a:latin typeface="F38"/>
              </a:rPr>
              <a:t>well-structured Code Kata </a:t>
            </a:r>
            <a:r>
              <a:rPr lang="en-GB" sz="1800" b="1" i="0" u="none" strike="noStrike" baseline="0" dirty="0">
                <a:latin typeface="F38"/>
              </a:rPr>
              <a:t>projects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F38"/>
              </a:rPr>
              <a:t>Students will </a:t>
            </a:r>
            <a:r>
              <a:rPr lang="en-US" sz="1800" b="1" i="0" u="none" strike="noStrike" baseline="0" dirty="0">
                <a:latin typeface="F38"/>
              </a:rPr>
              <a:t>fork</a:t>
            </a:r>
            <a:r>
              <a:rPr lang="en-US" sz="1800" b="0" i="0" u="none" strike="noStrike" baseline="0" dirty="0">
                <a:latin typeface="F38"/>
              </a:rPr>
              <a:t> the Code Kata </a:t>
            </a:r>
            <a:r>
              <a:rPr lang="en-US" sz="1800" b="1" i="0" strike="noStrike" baseline="0" dirty="0">
                <a:latin typeface="F38"/>
              </a:rPr>
              <a:t>GitHub repository</a:t>
            </a:r>
            <a:r>
              <a:rPr lang="en-US" sz="1800" b="0" i="0" u="none" strike="noStrike" baseline="0" dirty="0">
                <a:latin typeface="F38"/>
              </a:rPr>
              <a:t> once ready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F38"/>
              </a:rPr>
              <a:t>Students know how to </a:t>
            </a:r>
            <a:r>
              <a:rPr lang="en-US" sz="1800" b="1" i="0" u="none" strike="noStrike" baseline="0" dirty="0">
                <a:latin typeface="F38"/>
              </a:rPr>
              <a:t>setup</a:t>
            </a:r>
            <a:r>
              <a:rPr lang="en-US" sz="1800" i="0" u="none" strike="noStrike" baseline="0" dirty="0">
                <a:latin typeface="F38"/>
              </a:rPr>
              <a:t> a </a:t>
            </a:r>
            <a:r>
              <a:rPr lang="en-US" sz="1800" b="1" i="0" u="none" strike="noStrike" baseline="0" dirty="0">
                <a:latin typeface="F38"/>
              </a:rPr>
              <a:t>GitHub Actions workflow</a:t>
            </a:r>
            <a:endParaRPr lang="en-US" sz="1800" b="1" dirty="0">
              <a:latin typeface="F38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F38"/>
              </a:rPr>
              <a:t>Only one student</a:t>
            </a:r>
            <a:r>
              <a:rPr lang="en-US" sz="1800" b="0" i="0" u="none" strike="noStrike" baseline="0" dirty="0">
                <a:latin typeface="F38"/>
              </a:rPr>
              <a:t> per group will perform the steps needed to </a:t>
            </a:r>
            <a:r>
              <a:rPr lang="en-US" sz="1800" b="1" i="0" u="none" strike="noStrike" baseline="0" dirty="0">
                <a:latin typeface="F38"/>
              </a:rPr>
              <a:t>set-up</a:t>
            </a:r>
            <a:r>
              <a:rPr lang="en-US" sz="1800" b="0" i="0" u="none" strike="noStrike" baseline="0" dirty="0">
                <a:latin typeface="F38"/>
              </a:rPr>
              <a:t> the team's </a:t>
            </a:r>
            <a:r>
              <a:rPr lang="en-US" sz="1800" b="1" i="0" strike="noStrike" baseline="0" dirty="0">
                <a:latin typeface="F38"/>
              </a:rPr>
              <a:t>repository</a:t>
            </a:r>
            <a:r>
              <a:rPr lang="en-US" sz="1800" b="0" i="0" u="none" strike="noStrike" baseline="0" dirty="0">
                <a:latin typeface="F38"/>
              </a:rPr>
              <a:t> and the GitHub Actions workflow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F38"/>
              </a:rPr>
              <a:t>Static analysis tools</a:t>
            </a:r>
            <a:r>
              <a:rPr lang="en-US" sz="1800" b="0" i="0" u="none" strike="noStrike" baseline="0" dirty="0">
                <a:latin typeface="F38"/>
              </a:rPr>
              <a:t> are able to quantify the specified </a:t>
            </a:r>
            <a:r>
              <a:rPr lang="en-US" sz="1800" b="1" i="0" u="none" strike="noStrike" baseline="0" dirty="0">
                <a:latin typeface="F38"/>
              </a:rPr>
              <a:t>code quality </a:t>
            </a:r>
            <a:r>
              <a:rPr lang="en-GB" sz="1800" b="1" i="0" u="none" strike="noStrike" baseline="0" dirty="0">
                <a:latin typeface="F38"/>
              </a:rPr>
              <a:t>aspects</a:t>
            </a:r>
            <a:endParaRPr lang="it-IT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57E3F6-54FF-AAB0-5CF5-324BE9A71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6270511"/>
            <a:ext cx="3293533" cy="46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69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E48759-D983-694A-2F69-E14BB7ECA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04800"/>
            <a:ext cx="8581043" cy="674766"/>
          </a:xfrm>
        </p:spPr>
        <p:txBody>
          <a:bodyPr>
            <a:normAutofit/>
          </a:bodyPr>
          <a:lstStyle/>
          <a:p>
            <a:r>
              <a:rPr lang="it-IT" sz="3200" dirty="0" err="1"/>
              <a:t>Alloy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CCD3D15-85F5-0F47-AD29-136684713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199"/>
            <a:ext cx="3937000" cy="4525963"/>
          </a:xfrm>
        </p:spPr>
        <p:txBody>
          <a:bodyPr>
            <a:normAutofit/>
          </a:bodyPr>
          <a:lstStyle/>
          <a:p>
            <a:pPr algn="l"/>
            <a:r>
              <a:rPr lang="it-IT" sz="1800" b="1" dirty="0" err="1"/>
              <a:t>Motivations</a:t>
            </a:r>
            <a:r>
              <a:rPr lang="it-IT" sz="1800" b="1" dirty="0"/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800" dirty="0" err="1"/>
              <a:t>Formalization</a:t>
            </a:r>
            <a:r>
              <a:rPr lang="it-IT" sz="1800" dirty="0"/>
              <a:t> of the ER </a:t>
            </a:r>
            <a:r>
              <a:rPr lang="it-IT" sz="1800" dirty="0" err="1"/>
              <a:t>diagram</a:t>
            </a:r>
            <a:r>
              <a:rPr lang="it-IT" sz="1800" dirty="0"/>
              <a:t> and </a:t>
            </a:r>
            <a:r>
              <a:rPr lang="it-IT" sz="1800" dirty="0" err="1"/>
              <a:t>other</a:t>
            </a:r>
            <a:r>
              <a:rPr lang="it-IT" sz="1800" dirty="0"/>
              <a:t> </a:t>
            </a:r>
            <a:r>
              <a:rPr lang="it-IT" sz="1800" dirty="0" err="1"/>
              <a:t>constraints</a:t>
            </a:r>
            <a:r>
              <a:rPr lang="it-IT" sz="1800" dirty="0"/>
              <a:t> </a:t>
            </a:r>
            <a:r>
              <a:rPr lang="it-IT" sz="1800" dirty="0" err="1"/>
              <a:t>not</a:t>
            </a:r>
            <a:r>
              <a:rPr lang="it-IT" sz="1800" dirty="0"/>
              <a:t> </a:t>
            </a:r>
            <a:r>
              <a:rPr lang="it-IT" sz="1800" dirty="0" err="1"/>
              <a:t>represented</a:t>
            </a:r>
            <a:r>
              <a:rPr lang="it-IT" sz="1800" dirty="0"/>
              <a:t> by </a:t>
            </a:r>
            <a:r>
              <a:rPr lang="it-IT" sz="1800" dirty="0" err="1"/>
              <a:t>it</a:t>
            </a:r>
            <a:endParaRPr lang="it-IT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800" dirty="0"/>
              <a:t>Generation of worlds to </a:t>
            </a:r>
            <a:r>
              <a:rPr lang="it-IT" sz="1800" dirty="0" err="1"/>
              <a:t>verify</a:t>
            </a:r>
            <a:r>
              <a:rPr lang="it-IT" sz="1800" dirty="0"/>
              <a:t> goals </a:t>
            </a:r>
            <a:r>
              <a:rPr lang="it-IT" sz="1800" dirty="0" err="1"/>
              <a:t>satisfaction</a:t>
            </a:r>
            <a:endParaRPr lang="it-IT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800" dirty="0" err="1"/>
              <a:t>Unambiguous</a:t>
            </a:r>
            <a:r>
              <a:rPr lang="it-IT" sz="1800" dirty="0"/>
              <a:t> </a:t>
            </a:r>
            <a:r>
              <a:rPr lang="it-IT" sz="1800" dirty="0" err="1"/>
              <a:t>formalization</a:t>
            </a:r>
            <a:r>
              <a:rPr lang="it-IT" sz="1800" dirty="0"/>
              <a:t> of </a:t>
            </a:r>
            <a:r>
              <a:rPr lang="it-IT" sz="1800" dirty="0" err="1"/>
              <a:t>constraints</a:t>
            </a:r>
            <a:r>
              <a:rPr lang="it-IT" sz="1800" dirty="0"/>
              <a:t> </a:t>
            </a:r>
            <a:r>
              <a:rPr lang="it-IT" sz="1800" dirty="0" err="1"/>
              <a:t>expressed</a:t>
            </a:r>
            <a:r>
              <a:rPr lang="it-IT" sz="1800" dirty="0"/>
              <a:t> by </a:t>
            </a:r>
            <a:r>
              <a:rPr lang="it-IT" sz="1800" dirty="0" err="1"/>
              <a:t>system’s</a:t>
            </a:r>
            <a:r>
              <a:rPr lang="it-IT" sz="1800" dirty="0"/>
              <a:t> </a:t>
            </a:r>
            <a:r>
              <a:rPr lang="it-IT" sz="1800" dirty="0" err="1"/>
              <a:t>requirements</a:t>
            </a:r>
            <a:endParaRPr lang="it-IT" sz="1800" dirty="0"/>
          </a:p>
          <a:p>
            <a:pPr algn="l"/>
            <a:r>
              <a:rPr lang="it-IT" sz="1800" b="1" dirty="0"/>
              <a:t>How:</a:t>
            </a:r>
          </a:p>
          <a:p>
            <a:pPr algn="l"/>
            <a:r>
              <a:rPr lang="it-IT" sz="1800" dirty="0" err="1"/>
              <a:t>Static</a:t>
            </a:r>
            <a:r>
              <a:rPr lang="it-IT" sz="1800" dirty="0"/>
              <a:t> </a:t>
            </a:r>
            <a:r>
              <a:rPr lang="it-IT" sz="1800" dirty="0" err="1"/>
              <a:t>analysis</a:t>
            </a:r>
            <a:r>
              <a:rPr lang="it-IT" sz="1800" dirty="0"/>
              <a:t> </a:t>
            </a:r>
            <a:r>
              <a:rPr lang="it-IT" sz="1800" dirty="0" err="1"/>
              <a:t>focusing</a:t>
            </a:r>
            <a:r>
              <a:rPr lang="it-IT" sz="1800" dirty="0"/>
              <a:t> on </a:t>
            </a:r>
            <a:r>
              <a:rPr lang="it-IT" sz="1800" dirty="0" err="1"/>
              <a:t>tournament</a:t>
            </a:r>
            <a:r>
              <a:rPr lang="it-IT" sz="1800" dirty="0"/>
              <a:t>/</a:t>
            </a:r>
            <a:r>
              <a:rPr lang="it-IT" sz="1800" dirty="0" err="1"/>
              <a:t>battle</a:t>
            </a:r>
            <a:r>
              <a:rPr lang="it-IT" sz="1800" dirty="0"/>
              <a:t> </a:t>
            </a:r>
            <a:r>
              <a:rPr lang="it-IT" sz="1800" u="sng" dirty="0" err="1"/>
              <a:t>states</a:t>
            </a:r>
            <a:r>
              <a:rPr lang="it-IT" sz="1800" dirty="0"/>
              <a:t>, </a:t>
            </a:r>
            <a:r>
              <a:rPr lang="it-IT" sz="1800" u="sng" dirty="0" err="1"/>
              <a:t>timestamps</a:t>
            </a:r>
            <a:r>
              <a:rPr lang="it-IT" sz="1800" dirty="0"/>
              <a:t> and </a:t>
            </a:r>
            <a:r>
              <a:rPr lang="it-IT" sz="1800" u="sng" dirty="0"/>
              <a:t>scores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57E3F6-54FF-AAB0-5CF5-324BE9A71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6270511"/>
            <a:ext cx="3293533" cy="4699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D343B6-5BE4-35D8-6DF7-207B7266A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407" y="1935126"/>
            <a:ext cx="4451519" cy="339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94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5021839"/>
            <a:ext cx="7772400" cy="968375"/>
          </a:xfrm>
        </p:spPr>
        <p:txBody>
          <a:bodyPr/>
          <a:lstStyle/>
          <a:p>
            <a:pPr algn="ctr"/>
            <a:r>
              <a:rPr lang="it-IT" dirty="0"/>
              <a:t>DD</a:t>
            </a:r>
          </a:p>
        </p:txBody>
      </p:sp>
    </p:spTree>
    <p:extLst>
      <p:ext uri="{BB962C8B-B14F-4D97-AF65-F5344CB8AC3E}">
        <p14:creationId xmlns:p14="http://schemas.microsoft.com/office/powerpoint/2010/main" val="2460130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A613C8-CD3C-C2DF-4868-C277AAEBB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313266"/>
            <a:ext cx="8581043" cy="666299"/>
          </a:xfrm>
        </p:spPr>
        <p:txBody>
          <a:bodyPr>
            <a:normAutofit/>
          </a:bodyPr>
          <a:lstStyle/>
          <a:p>
            <a:r>
              <a:rPr lang="it-IT" sz="3200" dirty="0" err="1"/>
              <a:t>Architectural</a:t>
            </a:r>
            <a:r>
              <a:rPr lang="it-IT" sz="3200" dirty="0"/>
              <a:t> Style and Patterns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DFD77D-10AC-6705-C0E1-AECBDA06C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1800" b="1" dirty="0" err="1"/>
              <a:t>Microservices</a:t>
            </a:r>
            <a:endParaRPr lang="it-IT" sz="1800" b="1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/>
              <a:t>Routing patterns: </a:t>
            </a:r>
            <a:r>
              <a:rPr lang="it-IT" sz="1800" b="1" dirty="0"/>
              <a:t>Service </a:t>
            </a:r>
            <a:r>
              <a:rPr lang="it-IT" sz="1800" b="1" dirty="0" err="1"/>
              <a:t>Registry</a:t>
            </a:r>
            <a:endParaRPr lang="it-IT" sz="1800" b="1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/>
              <a:t>Security patterns: </a:t>
            </a:r>
            <a:r>
              <a:rPr lang="it-IT" sz="1800" b="1" dirty="0"/>
              <a:t>OAuth2 </a:t>
            </a:r>
            <a:r>
              <a:rPr lang="it-IT" sz="1800" b="1" dirty="0" err="1"/>
              <a:t>protocol</a:t>
            </a:r>
            <a:endParaRPr lang="it-IT" sz="1800" b="1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dirty="0" err="1"/>
              <a:t>Communication</a:t>
            </a:r>
            <a:r>
              <a:rPr lang="it-IT" sz="1800" dirty="0"/>
              <a:t> patterns: </a:t>
            </a:r>
            <a:r>
              <a:rPr lang="it-IT" sz="1800" b="1" dirty="0" err="1"/>
              <a:t>RESTful</a:t>
            </a:r>
            <a:r>
              <a:rPr lang="it-IT" sz="1800" b="1" dirty="0"/>
              <a:t> </a:t>
            </a:r>
            <a:r>
              <a:rPr lang="it-IT" sz="1800" b="1" dirty="0" err="1"/>
              <a:t>hybrid</a:t>
            </a:r>
            <a:r>
              <a:rPr lang="it-IT" sz="1800" b="1" dirty="0"/>
              <a:t> </a:t>
            </a:r>
            <a:r>
              <a:rPr lang="it-IT" sz="1800" b="1" dirty="0" err="1"/>
              <a:t>communication</a:t>
            </a:r>
            <a:r>
              <a:rPr lang="it-IT" sz="1800" dirty="0"/>
              <a:t> (</a:t>
            </a:r>
            <a:r>
              <a:rPr lang="it-IT" sz="1800" dirty="0" err="1"/>
              <a:t>synchronous</a:t>
            </a:r>
            <a:r>
              <a:rPr lang="it-IT" sz="1800" dirty="0"/>
              <a:t> and </a:t>
            </a:r>
            <a:r>
              <a:rPr lang="it-IT" sz="1800" dirty="0" err="1"/>
              <a:t>asynchronous</a:t>
            </a:r>
            <a:r>
              <a:rPr lang="it-IT" sz="1800" dirty="0"/>
              <a:t>)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it-IT" sz="1800" b="1" dirty="0"/>
              <a:t>API Gateway:</a:t>
            </a:r>
            <a:r>
              <a:rPr lang="it-IT" sz="1800" dirty="0"/>
              <a:t> </a:t>
            </a:r>
            <a:r>
              <a:rPr lang="it-IT" sz="1800" dirty="0" err="1"/>
              <a:t>facade</a:t>
            </a:r>
            <a:r>
              <a:rPr lang="it-IT" sz="1800" dirty="0"/>
              <a:t> and reverse proxy</a:t>
            </a:r>
            <a:endParaRPr lang="it-IT" sz="1800" b="1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1800" b="1" dirty="0"/>
              <a:t>Model-</a:t>
            </a:r>
            <a:r>
              <a:rPr lang="it-IT" sz="1800" b="1" dirty="0" err="1"/>
              <a:t>View</a:t>
            </a:r>
            <a:r>
              <a:rPr lang="it-IT" sz="1800" b="1" dirty="0"/>
              <a:t>-Controller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it-IT" sz="1800" b="1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it-IT" sz="1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9F064D-4668-75D9-68AE-76E29943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00" y="6322472"/>
            <a:ext cx="3219500" cy="4445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0DC23C-1E34-1DEC-8345-17990FA80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250" y="4000865"/>
            <a:ext cx="3219500" cy="17358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9C5BCC-E0A5-52B0-6D1E-0B1171657A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3542" y="4660900"/>
            <a:ext cx="965858" cy="54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64257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446</Words>
  <Application>Microsoft Office PowerPoint</Application>
  <PresentationFormat>On-screen Show (4:3)</PresentationFormat>
  <Paragraphs>109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F38</vt:lpstr>
      <vt:lpstr>F48</vt:lpstr>
      <vt:lpstr>Wingdings</vt:lpstr>
      <vt:lpstr>POLI</vt:lpstr>
      <vt:lpstr>Titolo presentazione sottotitolo</vt:lpstr>
      <vt:lpstr>Agenda</vt:lpstr>
      <vt:lpstr>RASD</vt:lpstr>
      <vt:lpstr>System boundaries and Phenomena</vt:lpstr>
      <vt:lpstr>Goals</vt:lpstr>
      <vt:lpstr>Assumptions</vt:lpstr>
      <vt:lpstr>Alloy</vt:lpstr>
      <vt:lpstr>DD</vt:lpstr>
      <vt:lpstr>Architectural Style and Patterns</vt:lpstr>
      <vt:lpstr>Components and Interfaces</vt:lpstr>
      <vt:lpstr>Other design choices</vt:lpstr>
      <vt:lpstr>Implementation, Integration and Testing</vt:lpstr>
      <vt:lpstr>Firma convenzione  Politecnico di Milano e Veneranda Fabbrica del Duomo di Milano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Tommaso Capacci</cp:lastModifiedBy>
  <cp:revision>61</cp:revision>
  <dcterms:created xsi:type="dcterms:W3CDTF">2015-05-26T12:27:57Z</dcterms:created>
  <dcterms:modified xsi:type="dcterms:W3CDTF">2024-01-08T18:08:57Z</dcterms:modified>
</cp:coreProperties>
</file>